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1" r:id="rId4"/>
    <p:sldId id="257" r:id="rId5"/>
    <p:sldId id="272" r:id="rId6"/>
    <p:sldId id="258" r:id="rId7"/>
    <p:sldId id="268" r:id="rId8"/>
    <p:sldId id="263" r:id="rId9"/>
    <p:sldId id="262" r:id="rId10"/>
    <p:sldId id="265" r:id="rId11"/>
    <p:sldId id="269" r:id="rId12"/>
    <p:sldId id="270" r:id="rId13"/>
    <p:sldId id="267" r:id="rId1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59" autoAdjust="0"/>
    <p:restoredTop sz="94660"/>
  </p:normalViewPr>
  <p:slideViewPr>
    <p:cSldViewPr>
      <p:cViewPr varScale="1">
        <p:scale>
          <a:sx n="60" d="100"/>
          <a:sy n="60" d="100"/>
        </p:scale>
        <p:origin x="-16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DAD7C-A224-497C-8CB7-96198D4DD1FD}" type="datetimeFigureOut">
              <a:rPr kumimoji="1" lang="ja-JP" altLang="en-US" smtClean="0"/>
              <a:t>2015/12/19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DFA2-EC13-4F5C-91FE-113BB39B9D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869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DAD7C-A224-497C-8CB7-96198D4DD1FD}" type="datetimeFigureOut">
              <a:rPr kumimoji="1" lang="ja-JP" altLang="en-US" smtClean="0"/>
              <a:t>2015/12/19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DFA2-EC13-4F5C-91FE-113BB39B9D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1886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DAD7C-A224-497C-8CB7-96198D4DD1FD}" type="datetimeFigureOut">
              <a:rPr kumimoji="1" lang="ja-JP" altLang="en-US" smtClean="0"/>
              <a:t>2015/12/19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DFA2-EC13-4F5C-91FE-113BB39B9D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6092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DAD7C-A224-497C-8CB7-96198D4DD1FD}" type="datetimeFigureOut">
              <a:rPr kumimoji="1" lang="ja-JP" altLang="en-US" smtClean="0"/>
              <a:t>2015/12/19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DFA2-EC13-4F5C-91FE-113BB39B9D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4344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DAD7C-A224-497C-8CB7-96198D4DD1FD}" type="datetimeFigureOut">
              <a:rPr kumimoji="1" lang="ja-JP" altLang="en-US" smtClean="0"/>
              <a:t>2015/12/19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DFA2-EC13-4F5C-91FE-113BB39B9D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461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DAD7C-A224-497C-8CB7-96198D4DD1FD}" type="datetimeFigureOut">
              <a:rPr kumimoji="1" lang="ja-JP" altLang="en-US" smtClean="0"/>
              <a:t>2015/12/19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DFA2-EC13-4F5C-91FE-113BB39B9D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6273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DAD7C-A224-497C-8CB7-96198D4DD1FD}" type="datetimeFigureOut">
              <a:rPr kumimoji="1" lang="ja-JP" altLang="en-US" smtClean="0"/>
              <a:t>2015/12/19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DFA2-EC13-4F5C-91FE-113BB39B9D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882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DAD7C-A224-497C-8CB7-96198D4DD1FD}" type="datetimeFigureOut">
              <a:rPr kumimoji="1" lang="ja-JP" altLang="en-US" smtClean="0"/>
              <a:t>2015/12/19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DFA2-EC13-4F5C-91FE-113BB39B9D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7282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DAD7C-A224-497C-8CB7-96198D4DD1FD}" type="datetimeFigureOut">
              <a:rPr kumimoji="1" lang="ja-JP" altLang="en-US" smtClean="0"/>
              <a:t>2015/12/19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DFA2-EC13-4F5C-91FE-113BB39B9D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3979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DAD7C-A224-497C-8CB7-96198D4DD1FD}" type="datetimeFigureOut">
              <a:rPr kumimoji="1" lang="ja-JP" altLang="en-US" smtClean="0"/>
              <a:t>2015/12/19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DFA2-EC13-4F5C-91FE-113BB39B9D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258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DAD7C-A224-497C-8CB7-96198D4DD1FD}" type="datetimeFigureOut">
              <a:rPr kumimoji="1" lang="ja-JP" altLang="en-US" smtClean="0"/>
              <a:t>2015/12/19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DFA2-EC13-4F5C-91FE-113BB39B9D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0962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DAD7C-A224-497C-8CB7-96198D4DD1FD}" type="datetimeFigureOut">
              <a:rPr kumimoji="1" lang="ja-JP" altLang="en-US" smtClean="0"/>
              <a:t>2015/12/19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6DFA2-EC13-4F5C-91FE-113BB39B9D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5402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63687" y="4941168"/>
            <a:ext cx="6400800" cy="1608584"/>
          </a:xfrm>
        </p:spPr>
        <p:txBody>
          <a:bodyPr>
            <a:normAutofit/>
          </a:bodyPr>
          <a:lstStyle/>
          <a:p>
            <a:r>
              <a:rPr lang="ja-JP" altLang="en-US" sz="2400" dirty="0" smtClean="0"/>
              <a:t>「コーズ・リレーテッド・マーケティングが</a:t>
            </a:r>
            <a:endParaRPr lang="en-US" altLang="ja-JP" sz="2400" dirty="0" smtClean="0"/>
          </a:p>
          <a:p>
            <a:r>
              <a:rPr lang="ja-JP" altLang="en-US" sz="2400" dirty="0" smtClean="0"/>
              <a:t>消費者</a:t>
            </a:r>
            <a:r>
              <a:rPr lang="ja-JP" altLang="en-US" sz="2400" dirty="0"/>
              <a:t>のブランド</a:t>
            </a:r>
            <a:r>
              <a:rPr lang="ja-JP" altLang="en-US" sz="2400" dirty="0" smtClean="0"/>
              <a:t>態度へ及ぼす影響」</a:t>
            </a:r>
            <a:endParaRPr lang="en-US" altLang="ja-JP" sz="3600" dirty="0"/>
          </a:p>
          <a:p>
            <a:r>
              <a:rPr lang="zh-TW" altLang="en-US" sz="3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共分散構造分析</a:t>
            </a:r>
            <a:r>
              <a:rPr kumimoji="1" lang="ja-JP" altLang="en-US" sz="3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補助</a:t>
            </a:r>
            <a:r>
              <a:rPr kumimoji="1" lang="ja-JP" altLang="en-US" sz="3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資料</a:t>
            </a:r>
            <a:endParaRPr kumimoji="1" lang="en-US" altLang="ja-JP" sz="36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37016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538" y="4365056"/>
            <a:ext cx="4810797" cy="1810003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474" y="679746"/>
            <a:ext cx="4629796" cy="3258005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4073834" y="300469"/>
            <a:ext cx="4032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/>
              <a:t>有意確率</a:t>
            </a:r>
            <a:endParaRPr kumimoji="1" lang="ja-JP" altLang="en-US" sz="1400" b="1" dirty="0"/>
          </a:p>
        </p:txBody>
      </p:sp>
      <p:sp>
        <p:nvSpPr>
          <p:cNvPr id="4" name="角丸四角形 3"/>
          <p:cNvSpPr/>
          <p:nvPr/>
        </p:nvSpPr>
        <p:spPr>
          <a:xfrm>
            <a:off x="7596336" y="620687"/>
            <a:ext cx="432048" cy="3317063"/>
          </a:xfrm>
          <a:prstGeom prst="round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15885" y="1791345"/>
            <a:ext cx="16678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/>
              <a:t>標準化係数</a:t>
            </a:r>
            <a:endParaRPr kumimoji="1" lang="ja-JP" altLang="en-US" sz="1400" b="1" dirty="0"/>
          </a:p>
        </p:txBody>
      </p:sp>
      <p:sp>
        <p:nvSpPr>
          <p:cNvPr id="9" name="角丸四角形 8"/>
          <p:cNvSpPr/>
          <p:nvPr/>
        </p:nvSpPr>
        <p:spPr>
          <a:xfrm>
            <a:off x="7596336" y="4653135"/>
            <a:ext cx="432048" cy="576065"/>
          </a:xfrm>
          <a:prstGeom prst="round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5177983" y="5661248"/>
            <a:ext cx="648072" cy="497581"/>
          </a:xfrm>
          <a:prstGeom prst="round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28750" y="253548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共分散構造分析</a:t>
            </a:r>
            <a:endParaRPr lang="en-US" altLang="ja-JP" sz="24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400" dirty="0"/>
              <a:t>分析</a:t>
            </a:r>
            <a:r>
              <a:rPr kumimoji="1" lang="ja-JP" altLang="en-US" sz="2400" dirty="0" smtClean="0"/>
              <a:t>結果：ＵＳＪ</a:t>
            </a:r>
            <a:endParaRPr kumimoji="1" lang="en-US" altLang="ja-JP" sz="2400" dirty="0" smtClean="0"/>
          </a:p>
          <a:p>
            <a:r>
              <a:rPr lang="en-US" altLang="ja-JP" sz="2400" dirty="0" smtClean="0"/>
              <a:t>※</a:t>
            </a:r>
            <a:r>
              <a:rPr lang="ja-JP" altLang="en-US" sz="2400" dirty="0" smtClean="0"/>
              <a:t>修正後</a:t>
            </a:r>
            <a:endParaRPr kumimoji="1" lang="ja-JP" altLang="en-US" sz="2400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72" y="2117361"/>
            <a:ext cx="2552278" cy="4126578"/>
          </a:xfrm>
          <a:prstGeom prst="rect">
            <a:avLst/>
          </a:prstGeom>
        </p:spPr>
      </p:pic>
      <p:sp>
        <p:nvSpPr>
          <p:cNvPr id="6" name="角丸四角形 5"/>
          <p:cNvSpPr/>
          <p:nvPr/>
        </p:nvSpPr>
        <p:spPr>
          <a:xfrm>
            <a:off x="2267744" y="2117361"/>
            <a:ext cx="792088" cy="4041468"/>
          </a:xfrm>
          <a:prstGeom prst="round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18059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740523"/>
            <a:ext cx="8312852" cy="5855982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395536" y="278858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多母集団同時分析：</a:t>
            </a:r>
            <a:endParaRPr kumimoji="1" lang="en-US" altLang="ja-JP" sz="2400" dirty="0" smtClean="0"/>
          </a:p>
          <a:p>
            <a:r>
              <a:rPr lang="ja-JP" altLang="en-US" sz="2400" dirty="0" smtClean="0"/>
              <a:t>ネピア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28529985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29962"/>
            <a:ext cx="8543165" cy="6098394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395536" y="278858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多母集団同時分析：</a:t>
            </a:r>
            <a:endParaRPr kumimoji="1" lang="en-US" altLang="ja-JP" sz="2400" dirty="0" smtClean="0"/>
          </a:p>
          <a:p>
            <a:r>
              <a:rPr lang="ja-JP" altLang="en-US" sz="2400" dirty="0" smtClean="0"/>
              <a:t>ＵＳＪ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388129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32" y="1853534"/>
            <a:ext cx="8488995" cy="4553563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84151" y="389450"/>
            <a:ext cx="2749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多母集団同時分析</a:t>
            </a:r>
            <a:endParaRPr kumimoji="1" lang="ja-JP" altLang="en-US" sz="2400" dirty="0"/>
          </a:p>
        </p:txBody>
      </p:sp>
      <p:sp>
        <p:nvSpPr>
          <p:cNvPr id="4" name="角丸四角形 3"/>
          <p:cNvSpPr/>
          <p:nvPr/>
        </p:nvSpPr>
        <p:spPr>
          <a:xfrm>
            <a:off x="5199176" y="5110285"/>
            <a:ext cx="406344" cy="216024"/>
          </a:xfrm>
          <a:prstGeom prst="round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5825494" y="5299694"/>
            <a:ext cx="406344" cy="243510"/>
          </a:xfrm>
          <a:prstGeom prst="round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6423312" y="5543204"/>
            <a:ext cx="406344" cy="216024"/>
          </a:xfrm>
          <a:prstGeom prst="round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6999376" y="5750607"/>
            <a:ext cx="406344" cy="216024"/>
          </a:xfrm>
          <a:prstGeom prst="round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7503432" y="5923299"/>
            <a:ext cx="504056" cy="238429"/>
          </a:xfrm>
          <a:prstGeom prst="round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8295520" y="6161729"/>
            <a:ext cx="496106" cy="245368"/>
          </a:xfrm>
          <a:prstGeom prst="round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834071" y="343283"/>
            <a:ext cx="62567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/>
              <a:t>有意水準を</a:t>
            </a:r>
            <a:r>
              <a:rPr kumimoji="1" lang="en-US" altLang="ja-JP" sz="2000" dirty="0" smtClean="0"/>
              <a:t>0.05</a:t>
            </a:r>
            <a:r>
              <a:rPr kumimoji="1" lang="ja-JP" altLang="en-US" sz="2000" dirty="0" smtClean="0"/>
              <a:t>として考察するときは、これらの値の絶対値が</a:t>
            </a:r>
            <a:r>
              <a:rPr kumimoji="1" lang="en-US" altLang="ja-JP" sz="2000" dirty="0" smtClean="0"/>
              <a:t>1.96</a:t>
            </a:r>
            <a:r>
              <a:rPr kumimoji="1" lang="ja-JP" altLang="en-US" sz="2000" dirty="0" smtClean="0"/>
              <a:t>を超えていれば、「</a:t>
            </a:r>
            <a:r>
              <a:rPr kumimoji="1" lang="en-US" altLang="ja-JP" sz="2000" dirty="0" smtClean="0"/>
              <a:t>5</a:t>
            </a:r>
            <a:r>
              <a:rPr kumimoji="1" lang="ja-JP" altLang="en-US" sz="2000" dirty="0" smtClean="0"/>
              <a:t>％水準で有意な差がある」と解釈する。</a:t>
            </a:r>
            <a:endParaRPr kumimoji="1" lang="ja-JP" altLang="en-US" sz="2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456206" y="1268759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/>
              <a:t>田部井　明美</a:t>
            </a:r>
            <a:endParaRPr kumimoji="1" lang="en-US" altLang="ja-JP" sz="1600" dirty="0" smtClean="0"/>
          </a:p>
          <a:p>
            <a:r>
              <a:rPr kumimoji="1" lang="en-US" altLang="ja-JP" sz="1600" dirty="0" smtClean="0"/>
              <a:t>『</a:t>
            </a:r>
            <a:r>
              <a:rPr lang="ja-JP" altLang="en-US" sz="1600" dirty="0"/>
              <a:t>共</a:t>
            </a:r>
            <a:r>
              <a:rPr lang="ja-JP" altLang="en-US" sz="1600" dirty="0" smtClean="0"/>
              <a:t>分散構造分析（Ａｍｏｓ）によるアンケート処理　第</a:t>
            </a:r>
            <a:r>
              <a:rPr lang="en-US" altLang="ja-JP" sz="1600" dirty="0" smtClean="0"/>
              <a:t>2</a:t>
            </a:r>
            <a:r>
              <a:rPr lang="ja-JP" altLang="en-US" sz="1600" dirty="0" smtClean="0"/>
              <a:t>版</a:t>
            </a:r>
            <a:r>
              <a:rPr lang="en-US" altLang="ja-JP" sz="1600" dirty="0" smtClean="0"/>
              <a:t>』</a:t>
            </a:r>
            <a:endParaRPr kumimoji="1" lang="ja-JP" altLang="en-US" sz="1600" dirty="0"/>
          </a:p>
        </p:txBody>
      </p:sp>
      <p:cxnSp>
        <p:nvCxnSpPr>
          <p:cNvPr id="12" name="直線コネクタ 11"/>
          <p:cNvCxnSpPr/>
          <p:nvPr/>
        </p:nvCxnSpPr>
        <p:spPr>
          <a:xfrm>
            <a:off x="5829554" y="5543203"/>
            <a:ext cx="266015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角丸四角形 12"/>
          <p:cNvSpPr/>
          <p:nvPr/>
        </p:nvSpPr>
        <p:spPr>
          <a:xfrm>
            <a:off x="5064530" y="2636912"/>
            <a:ext cx="3852758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/>
              <a:t>W</a:t>
            </a:r>
            <a:r>
              <a:rPr lang="ja-JP" altLang="en-US" sz="1600" dirty="0" smtClean="0"/>
              <a:t>１１（適合度から</a:t>
            </a:r>
            <a:r>
              <a:rPr lang="en-US" altLang="ja-JP" sz="1600" dirty="0" smtClean="0"/>
              <a:t>CRM</a:t>
            </a:r>
            <a:r>
              <a:rPr lang="ja-JP" altLang="en-US" sz="1600" dirty="0" smtClean="0"/>
              <a:t>活動への態度）</a:t>
            </a:r>
            <a:endParaRPr lang="en-US" altLang="ja-JP" sz="1600" dirty="0" smtClean="0"/>
          </a:p>
          <a:p>
            <a:pPr algn="ctr"/>
            <a:r>
              <a:rPr lang="ja-JP" altLang="en-US" sz="1600" dirty="0" smtClean="0"/>
              <a:t>のパスは、モノとサービス間で</a:t>
            </a:r>
            <a:endParaRPr lang="en-US" altLang="ja-JP" sz="1600" dirty="0" smtClean="0"/>
          </a:p>
          <a:p>
            <a:pPr algn="ctr"/>
            <a:r>
              <a:rPr lang="ja-JP" altLang="en-US" sz="1600" dirty="0" smtClean="0"/>
              <a:t>差がある</a:t>
            </a:r>
            <a:endParaRPr kumimoji="1" lang="en-US" altLang="ja-JP" sz="1600" dirty="0" smtClean="0"/>
          </a:p>
        </p:txBody>
      </p:sp>
    </p:spTree>
    <p:extLst>
      <p:ext uri="{BB962C8B-B14F-4D97-AF65-F5344CB8AC3E}">
        <p14:creationId xmlns:p14="http://schemas.microsoft.com/office/powerpoint/2010/main" val="274826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1165579" y="1051337"/>
            <a:ext cx="29649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Q1-1R…</a:t>
            </a:r>
            <a:r>
              <a:rPr kumimoji="1" lang="ja-JP" altLang="en-US" sz="2000" dirty="0" smtClean="0"/>
              <a:t>認知度</a:t>
            </a:r>
            <a:endParaRPr kumimoji="1" lang="ja-JP" altLang="en-US" sz="20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598611" y="1772244"/>
            <a:ext cx="35582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Q5B…</a:t>
            </a:r>
            <a:r>
              <a:rPr kumimoji="1" lang="ja-JP" altLang="en-US" sz="2000" dirty="0" smtClean="0"/>
              <a:t>好ましい</a:t>
            </a:r>
            <a:endParaRPr kumimoji="1" lang="ja-JP" altLang="en-US" sz="20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37538" y="4713262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Q3-1…</a:t>
            </a:r>
            <a:r>
              <a:rPr kumimoji="1" lang="ja-JP" altLang="en-US" sz="2000" dirty="0" smtClean="0"/>
              <a:t>範囲</a:t>
            </a:r>
            <a:endParaRPr kumimoji="1" lang="ja-JP" altLang="en-US" sz="20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84372" y="5893615"/>
            <a:ext cx="33835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Q3-3…</a:t>
            </a:r>
            <a:r>
              <a:rPr kumimoji="1" lang="ja-JP" altLang="en-US" sz="2000" dirty="0" smtClean="0"/>
              <a:t>継続年数</a:t>
            </a:r>
            <a:endParaRPr kumimoji="1" lang="ja-JP" altLang="en-US" sz="20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128095" y="2584839"/>
            <a:ext cx="3213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Q1-4…</a:t>
            </a:r>
            <a:r>
              <a:rPr kumimoji="1" lang="ja-JP" altLang="en-US" sz="2000" dirty="0" smtClean="0"/>
              <a:t>知覚品質</a:t>
            </a:r>
            <a:endParaRPr kumimoji="1" lang="ja-JP" altLang="en-US" sz="20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598611" y="1254000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Q5A…</a:t>
            </a:r>
            <a:r>
              <a:rPr kumimoji="1" lang="ja-JP" altLang="en-US" sz="2000" dirty="0" smtClean="0"/>
              <a:t>満足</a:t>
            </a:r>
            <a:endParaRPr kumimoji="1" lang="ja-JP" altLang="en-US" sz="20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436096" y="403132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Q4-1…</a:t>
            </a:r>
            <a:r>
              <a:rPr kumimoji="1" lang="ja-JP" altLang="en-US" sz="2000" dirty="0" smtClean="0"/>
              <a:t>コーズ・ブランド適合度</a:t>
            </a:r>
            <a:endParaRPr kumimoji="1" lang="ja-JP" altLang="en-US" sz="20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156354" y="1543783"/>
            <a:ext cx="38336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Q1-2…</a:t>
            </a:r>
            <a:r>
              <a:rPr kumimoji="1" lang="ja-JP" altLang="en-US" sz="2000" dirty="0" smtClean="0"/>
              <a:t>ブランドイメージ</a:t>
            </a:r>
            <a:endParaRPr kumimoji="1" lang="ja-JP" altLang="en-US" sz="20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128095" y="2076461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Q1-3R…</a:t>
            </a:r>
            <a:r>
              <a:rPr kumimoji="1" lang="ja-JP" altLang="en-US" sz="2000" dirty="0" smtClean="0"/>
              <a:t>愛着度</a:t>
            </a:r>
            <a:endParaRPr kumimoji="1" lang="ja-JP" altLang="en-US" sz="20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804230" y="5314234"/>
            <a:ext cx="32883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Q3-2…</a:t>
            </a:r>
            <a:r>
              <a:rPr kumimoji="1" lang="ja-JP" altLang="en-US" sz="2000" dirty="0" smtClean="0"/>
              <a:t>実施期間</a:t>
            </a:r>
            <a:endParaRPr kumimoji="1" lang="ja-JP" altLang="en-US" sz="20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37538" y="3973202"/>
            <a:ext cx="3432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Q2-2…</a:t>
            </a:r>
            <a:r>
              <a:rPr kumimoji="1" lang="ja-JP" altLang="en-US" sz="2000" dirty="0" smtClean="0"/>
              <a:t>社会貢献意識</a:t>
            </a:r>
            <a:endParaRPr kumimoji="1" lang="ja-JP" altLang="en-US" sz="20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857250" y="3350573"/>
            <a:ext cx="3844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Q2-1R…CRM</a:t>
            </a:r>
            <a:r>
              <a:rPr kumimoji="1" lang="ja-JP" altLang="en-US" sz="2000" dirty="0" smtClean="0"/>
              <a:t>の認知度</a:t>
            </a:r>
            <a:endParaRPr kumimoji="1" lang="ja-JP" altLang="en-US" sz="20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622548" y="2261687"/>
            <a:ext cx="26941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Q5C…</a:t>
            </a:r>
            <a:r>
              <a:rPr kumimoji="1" lang="ja-JP" altLang="en-US" sz="2000" dirty="0" smtClean="0"/>
              <a:t>有意義</a:t>
            </a:r>
            <a:endParaRPr kumimoji="1" lang="ja-JP" altLang="en-US" sz="20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615458" y="4360750"/>
            <a:ext cx="27083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Q6C…</a:t>
            </a:r>
            <a:r>
              <a:rPr kumimoji="1" lang="ja-JP" altLang="en-US" sz="2000" dirty="0" smtClean="0"/>
              <a:t>有意義</a:t>
            </a:r>
            <a:endParaRPr kumimoji="1" lang="ja-JP" altLang="en-US" sz="2000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622548" y="3888272"/>
            <a:ext cx="25643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Q</a:t>
            </a:r>
            <a:r>
              <a:rPr lang="en-US" altLang="ja-JP" sz="2000" dirty="0" smtClean="0"/>
              <a:t>6</a:t>
            </a:r>
            <a:r>
              <a:rPr kumimoji="1" lang="en-US" altLang="ja-JP" sz="2000" dirty="0" smtClean="0"/>
              <a:t>B…</a:t>
            </a:r>
            <a:r>
              <a:rPr kumimoji="1" lang="ja-JP" altLang="en-US" sz="2000" dirty="0" smtClean="0"/>
              <a:t>好ましい</a:t>
            </a:r>
            <a:endParaRPr kumimoji="1" lang="ja-JP" altLang="en-US" sz="200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631288" y="3397536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Q6A…</a:t>
            </a:r>
            <a:r>
              <a:rPr kumimoji="1" lang="ja-JP" altLang="en-US" sz="2000" dirty="0" smtClean="0"/>
              <a:t>満足</a:t>
            </a:r>
            <a:endParaRPr kumimoji="1" lang="ja-JP" altLang="en-US" sz="20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649410" y="5380277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F1…</a:t>
            </a:r>
            <a:r>
              <a:rPr lang="ja-JP" altLang="en-US" sz="2000" dirty="0" smtClean="0"/>
              <a:t>ブランド態度</a:t>
            </a:r>
            <a:endParaRPr kumimoji="1" lang="ja-JP" altLang="en-US" sz="2000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969627" y="5365906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F2…</a:t>
            </a:r>
            <a:r>
              <a:rPr lang="ja-JP" altLang="en-US" sz="2000" dirty="0" smtClean="0"/>
              <a:t>ブランド力</a:t>
            </a:r>
            <a:endParaRPr kumimoji="1" lang="ja-JP" altLang="en-US" sz="2000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633581" y="5890823"/>
            <a:ext cx="36513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F3…CRM</a:t>
            </a:r>
            <a:r>
              <a:rPr lang="ja-JP" altLang="en-US" sz="2000" dirty="0" smtClean="0"/>
              <a:t>活動への態度</a:t>
            </a:r>
            <a:endParaRPr kumimoji="1" lang="ja-JP" altLang="en-US" sz="2000" dirty="0"/>
          </a:p>
        </p:txBody>
      </p:sp>
      <p:sp>
        <p:nvSpPr>
          <p:cNvPr id="38" name="左大かっこ 37"/>
          <p:cNvSpPr/>
          <p:nvPr/>
        </p:nvSpPr>
        <p:spPr>
          <a:xfrm>
            <a:off x="1000392" y="993214"/>
            <a:ext cx="330374" cy="2075746"/>
          </a:xfrm>
          <a:prstGeom prst="leftBracke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318733" y="1300784"/>
            <a:ext cx="492443" cy="2078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2000" dirty="0" smtClean="0"/>
              <a:t>ブランド力</a:t>
            </a:r>
            <a:endParaRPr kumimoji="1" lang="ja-JP" altLang="en-US" sz="2000" dirty="0"/>
          </a:p>
        </p:txBody>
      </p:sp>
      <p:sp>
        <p:nvSpPr>
          <p:cNvPr id="40" name="左大かっこ 39"/>
          <p:cNvSpPr/>
          <p:nvPr/>
        </p:nvSpPr>
        <p:spPr>
          <a:xfrm>
            <a:off x="5488776" y="1207242"/>
            <a:ext cx="330374" cy="1530115"/>
          </a:xfrm>
          <a:prstGeom prst="leftBracke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41" name="左大かっこ 40"/>
          <p:cNvSpPr/>
          <p:nvPr/>
        </p:nvSpPr>
        <p:spPr>
          <a:xfrm>
            <a:off x="5498050" y="3337733"/>
            <a:ext cx="330374" cy="1530115"/>
          </a:xfrm>
          <a:prstGeom prst="leftBracke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779239" y="1584243"/>
            <a:ext cx="492443" cy="2078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2000" dirty="0" smtClean="0"/>
              <a:t>活動への態度</a:t>
            </a:r>
            <a:endParaRPr kumimoji="1" lang="ja-JP" altLang="en-US" sz="2000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869434" y="845853"/>
            <a:ext cx="260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C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869434" y="1053945"/>
            <a:ext cx="260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R</a:t>
            </a:r>
            <a:endParaRPr kumimoji="1" lang="en-US" altLang="ja-JP" sz="2000" dirty="0" smtClean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833693" y="1254000"/>
            <a:ext cx="260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M</a:t>
            </a:r>
            <a:endParaRPr kumimoji="1" lang="en-US" altLang="ja-JP" sz="2000" dirty="0" smtClean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4772796" y="3334025"/>
            <a:ext cx="492443" cy="2078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2000" dirty="0" smtClean="0"/>
              <a:t>ブランド態度</a:t>
            </a:r>
            <a:endParaRPr kumimoji="1" lang="ja-JP" altLang="en-US" sz="2000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62953" y="187701"/>
            <a:ext cx="5073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※</a:t>
            </a:r>
            <a:r>
              <a:rPr lang="ja-JP" altLang="en-US" sz="2400" dirty="0" smtClean="0"/>
              <a:t>以下、分析結果における変数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331658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51" y="764704"/>
            <a:ext cx="7550623" cy="5174484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393396" y="188640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2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共分散構造分析</a:t>
            </a:r>
            <a:endParaRPr kumimoji="1" lang="en-US" altLang="ja-JP" sz="24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400" dirty="0" smtClean="0"/>
              <a:t>分析結果：</a:t>
            </a:r>
            <a:r>
              <a:rPr lang="ja-JP" altLang="en-US" sz="2400" dirty="0" smtClean="0"/>
              <a:t>ネピア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690980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590348"/>
            <a:ext cx="4122978" cy="3698434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4139951" y="305178"/>
            <a:ext cx="3312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/>
              <a:t>有意確率</a:t>
            </a:r>
            <a:endParaRPr kumimoji="1" lang="ja-JP" altLang="en-US" sz="1400" b="1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090" y="2268688"/>
            <a:ext cx="2055346" cy="4301002"/>
          </a:xfrm>
          <a:prstGeom prst="rect">
            <a:avLst/>
          </a:prstGeom>
        </p:spPr>
      </p:pic>
      <p:sp>
        <p:nvSpPr>
          <p:cNvPr id="6" name="角丸四角形 5"/>
          <p:cNvSpPr/>
          <p:nvPr/>
        </p:nvSpPr>
        <p:spPr>
          <a:xfrm>
            <a:off x="7524328" y="590348"/>
            <a:ext cx="432048" cy="3743802"/>
          </a:xfrm>
          <a:prstGeom prst="round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1017081" y="1984396"/>
            <a:ext cx="1175773" cy="315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b="1" dirty="0"/>
              <a:t>標準化</a:t>
            </a:r>
            <a:r>
              <a:rPr lang="ja-JP" altLang="en-US" sz="1400" b="1" dirty="0" smtClean="0"/>
              <a:t>係数</a:t>
            </a:r>
            <a:endParaRPr lang="ja-JP" altLang="en-US" sz="1400" b="1" dirty="0"/>
          </a:p>
        </p:txBody>
      </p:sp>
      <p:sp>
        <p:nvSpPr>
          <p:cNvPr id="8" name="角丸四角形 7"/>
          <p:cNvSpPr/>
          <p:nvPr/>
        </p:nvSpPr>
        <p:spPr>
          <a:xfrm>
            <a:off x="2483768" y="2268688"/>
            <a:ext cx="660668" cy="4301002"/>
          </a:xfrm>
          <a:prstGeom prst="round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273" y="4419189"/>
            <a:ext cx="4633999" cy="2157530"/>
          </a:xfrm>
          <a:prstGeom prst="rect">
            <a:avLst/>
          </a:prstGeom>
        </p:spPr>
      </p:pic>
      <p:sp>
        <p:nvSpPr>
          <p:cNvPr id="10" name="角丸四角形 9"/>
          <p:cNvSpPr/>
          <p:nvPr/>
        </p:nvSpPr>
        <p:spPr>
          <a:xfrm>
            <a:off x="7911705" y="4815609"/>
            <a:ext cx="567249" cy="672750"/>
          </a:xfrm>
          <a:prstGeom prst="round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5611325" y="5925673"/>
            <a:ext cx="638156" cy="672750"/>
          </a:xfrm>
          <a:prstGeom prst="round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28750" y="528793"/>
            <a:ext cx="280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共分散構造分析</a:t>
            </a:r>
            <a:endParaRPr lang="en-US" altLang="ja-JP" sz="24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400" dirty="0"/>
              <a:t>分析</a:t>
            </a:r>
            <a:r>
              <a:rPr kumimoji="1" lang="ja-JP" altLang="en-US" sz="2400" dirty="0" smtClean="0"/>
              <a:t>結果：ネピア</a:t>
            </a:r>
            <a:endParaRPr kumimoji="1" lang="ja-JP" altLang="en-US" sz="2400" dirty="0"/>
          </a:p>
        </p:txBody>
      </p:sp>
      <p:cxnSp>
        <p:nvCxnSpPr>
          <p:cNvPr id="15" name="直線コネクタ 14"/>
          <p:cNvCxnSpPr/>
          <p:nvPr/>
        </p:nvCxnSpPr>
        <p:spPr>
          <a:xfrm>
            <a:off x="7596336" y="944291"/>
            <a:ext cx="315369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7591051" y="1628800"/>
            <a:ext cx="315369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7596336" y="2325471"/>
            <a:ext cx="315369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8059698" y="5229200"/>
            <a:ext cx="315369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2256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632" y="764704"/>
            <a:ext cx="7928514" cy="5478806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628750" y="253548"/>
            <a:ext cx="280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共分散構造分析</a:t>
            </a:r>
            <a:endParaRPr lang="en-US" altLang="ja-JP" sz="24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400" dirty="0"/>
              <a:t>分析</a:t>
            </a:r>
            <a:r>
              <a:rPr kumimoji="1" lang="ja-JP" altLang="en-US" sz="2400" dirty="0" smtClean="0"/>
              <a:t>結果：ＵＳＪ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711150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1988" y="463825"/>
            <a:ext cx="4068350" cy="3730009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4289148" y="99660"/>
            <a:ext cx="4032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/>
              <a:t>有意確率</a:t>
            </a:r>
            <a:endParaRPr kumimoji="1" lang="ja-JP" altLang="en-US" sz="1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16832"/>
            <a:ext cx="2043113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角丸四角形 3"/>
          <p:cNvSpPr/>
          <p:nvPr/>
        </p:nvSpPr>
        <p:spPr>
          <a:xfrm>
            <a:off x="7452320" y="436848"/>
            <a:ext cx="432048" cy="3743802"/>
          </a:xfrm>
          <a:prstGeom prst="round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2366641" y="1905423"/>
            <a:ext cx="648072" cy="4253406"/>
          </a:xfrm>
          <a:prstGeom prst="round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9591" y="1499997"/>
            <a:ext cx="16678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/>
              <a:t>標準化係数</a:t>
            </a:r>
            <a:endParaRPr kumimoji="1" lang="ja-JP" altLang="en-US" sz="1400" b="1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292509"/>
            <a:ext cx="4725060" cy="2172003"/>
          </a:xfrm>
          <a:prstGeom prst="rect">
            <a:avLst/>
          </a:prstGeom>
        </p:spPr>
      </p:pic>
      <p:sp>
        <p:nvSpPr>
          <p:cNvPr id="9" name="角丸四角形 8"/>
          <p:cNvSpPr/>
          <p:nvPr/>
        </p:nvSpPr>
        <p:spPr>
          <a:xfrm>
            <a:off x="7878290" y="4581128"/>
            <a:ext cx="432048" cy="704055"/>
          </a:xfrm>
          <a:prstGeom prst="round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5508104" y="5760457"/>
            <a:ext cx="648072" cy="704055"/>
          </a:xfrm>
          <a:prstGeom prst="round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28750" y="253548"/>
            <a:ext cx="280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共分散構造分析</a:t>
            </a:r>
            <a:endParaRPr lang="en-US" altLang="ja-JP" sz="24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400" dirty="0"/>
              <a:t>分析</a:t>
            </a:r>
            <a:r>
              <a:rPr kumimoji="1" lang="ja-JP" altLang="en-US" sz="2400" dirty="0" smtClean="0"/>
              <a:t>結果：ＵＳＪ</a:t>
            </a:r>
            <a:endParaRPr kumimoji="1" lang="ja-JP" altLang="en-US" sz="2400" dirty="0"/>
          </a:p>
        </p:txBody>
      </p:sp>
      <p:cxnSp>
        <p:nvCxnSpPr>
          <p:cNvPr id="12" name="直線コネクタ 11"/>
          <p:cNvCxnSpPr/>
          <p:nvPr/>
        </p:nvCxnSpPr>
        <p:spPr>
          <a:xfrm>
            <a:off x="7562921" y="836712"/>
            <a:ext cx="266015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7562921" y="2060848"/>
            <a:ext cx="266015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7936629" y="5085184"/>
            <a:ext cx="315369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8374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88658"/>
            <a:ext cx="8460432" cy="6169342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403446" y="260648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2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共分散構造分析</a:t>
            </a:r>
            <a:endParaRPr kumimoji="1" lang="en-US" altLang="ja-JP" sz="24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400" dirty="0" smtClean="0"/>
              <a:t>分析結果：</a:t>
            </a:r>
            <a:r>
              <a:rPr lang="ja-JP" altLang="en-US" sz="2400" dirty="0"/>
              <a:t>ネピア</a:t>
            </a:r>
            <a:endParaRPr kumimoji="1" lang="en-US" altLang="ja-JP" sz="2400" dirty="0" smtClean="0"/>
          </a:p>
          <a:p>
            <a:r>
              <a:rPr kumimoji="1" lang="en-US" altLang="ja-JP" sz="2400" dirty="0" smtClean="0"/>
              <a:t>※</a:t>
            </a:r>
            <a:r>
              <a:rPr kumimoji="1" lang="ja-JP" altLang="en-US" sz="2400" dirty="0" smtClean="0"/>
              <a:t>修正後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5179874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653" y="4392576"/>
            <a:ext cx="4782218" cy="1829055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4104048" y="436459"/>
            <a:ext cx="3312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/>
              <a:t>有意確率</a:t>
            </a:r>
            <a:endParaRPr kumimoji="1" lang="ja-JP" altLang="en-US" sz="1400" b="1" dirty="0"/>
          </a:p>
        </p:txBody>
      </p:sp>
      <p:sp>
        <p:nvSpPr>
          <p:cNvPr id="7" name="正方形/長方形 6"/>
          <p:cNvSpPr/>
          <p:nvPr/>
        </p:nvSpPr>
        <p:spPr>
          <a:xfrm>
            <a:off x="857133" y="1984396"/>
            <a:ext cx="1175773" cy="315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b="1" dirty="0"/>
              <a:t>標準化</a:t>
            </a:r>
            <a:r>
              <a:rPr lang="ja-JP" altLang="en-US" sz="1400" b="1" dirty="0" smtClean="0"/>
              <a:t>係数</a:t>
            </a:r>
            <a:endParaRPr lang="ja-JP" altLang="en-US" sz="1400" b="1" dirty="0"/>
          </a:p>
        </p:txBody>
      </p:sp>
      <p:sp>
        <p:nvSpPr>
          <p:cNvPr id="10" name="角丸四角形 9"/>
          <p:cNvSpPr/>
          <p:nvPr/>
        </p:nvSpPr>
        <p:spPr>
          <a:xfrm>
            <a:off x="7612711" y="4725143"/>
            <a:ext cx="499649" cy="581959"/>
          </a:xfrm>
          <a:prstGeom prst="round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5258170" y="5661247"/>
            <a:ext cx="638156" cy="560383"/>
          </a:xfrm>
          <a:prstGeom prst="round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28750" y="470730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共分散構造分析</a:t>
            </a:r>
            <a:endParaRPr lang="en-US" altLang="ja-JP" sz="24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400" dirty="0"/>
              <a:t>分析</a:t>
            </a:r>
            <a:r>
              <a:rPr kumimoji="1" lang="ja-JP" altLang="en-US" sz="2400" dirty="0" smtClean="0"/>
              <a:t>結果：ネピア</a:t>
            </a:r>
            <a:endParaRPr kumimoji="1" lang="en-US" altLang="ja-JP" sz="2400" dirty="0" smtClean="0"/>
          </a:p>
          <a:p>
            <a:r>
              <a:rPr lang="en-US" altLang="ja-JP" sz="2400" dirty="0" smtClean="0"/>
              <a:t>※</a:t>
            </a:r>
            <a:r>
              <a:rPr lang="ja-JP" altLang="en-US" sz="2400" dirty="0" smtClean="0"/>
              <a:t>修正後</a:t>
            </a:r>
            <a:endParaRPr kumimoji="1" lang="ja-JP" altLang="en-US" sz="24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96" y="2309285"/>
            <a:ext cx="2270432" cy="3958994"/>
          </a:xfrm>
          <a:prstGeom prst="rect">
            <a:avLst/>
          </a:prstGeom>
        </p:spPr>
      </p:pic>
      <p:sp>
        <p:nvSpPr>
          <p:cNvPr id="8" name="角丸四角形 7"/>
          <p:cNvSpPr/>
          <p:nvPr/>
        </p:nvSpPr>
        <p:spPr>
          <a:xfrm>
            <a:off x="2267744" y="2299606"/>
            <a:ext cx="720080" cy="3922025"/>
          </a:xfrm>
          <a:prstGeom prst="round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4048" y="823720"/>
            <a:ext cx="4677428" cy="3277058"/>
          </a:xfrm>
          <a:prstGeom prst="rect">
            <a:avLst/>
          </a:prstGeom>
        </p:spPr>
      </p:pic>
      <p:sp>
        <p:nvSpPr>
          <p:cNvPr id="6" name="角丸四角形 5"/>
          <p:cNvSpPr/>
          <p:nvPr/>
        </p:nvSpPr>
        <p:spPr>
          <a:xfrm>
            <a:off x="7680312" y="590348"/>
            <a:ext cx="432048" cy="3743802"/>
          </a:xfrm>
          <a:prstGeom prst="round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618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788036"/>
            <a:ext cx="8460432" cy="6104446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403446" y="260648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2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共分散構造分析</a:t>
            </a:r>
            <a:endParaRPr kumimoji="1" lang="en-US" altLang="ja-JP" sz="24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400" dirty="0" smtClean="0"/>
              <a:t>分析結果：</a:t>
            </a:r>
            <a:r>
              <a:rPr lang="ja-JP" altLang="en-US" sz="2400" dirty="0"/>
              <a:t>ＵＳＪ</a:t>
            </a:r>
            <a:endParaRPr kumimoji="1" lang="en-US" altLang="ja-JP" sz="2400" dirty="0" smtClean="0"/>
          </a:p>
          <a:p>
            <a:r>
              <a:rPr kumimoji="1" lang="en-US" altLang="ja-JP" sz="2400" dirty="0" smtClean="0"/>
              <a:t>※</a:t>
            </a:r>
            <a:r>
              <a:rPr kumimoji="1" lang="ja-JP" altLang="en-US" sz="2400" dirty="0" smtClean="0"/>
              <a:t>修正後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595500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268</Words>
  <Application>Microsoft Office PowerPoint</Application>
  <PresentationFormat>画面に合わせる (4:3)</PresentationFormat>
  <Paragraphs>68</Paragraphs>
  <Slides>13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TOYO UNIV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TOYO UNIV</dc:creator>
  <cp:lastModifiedBy>MIYAKO</cp:lastModifiedBy>
  <cp:revision>20</cp:revision>
  <dcterms:created xsi:type="dcterms:W3CDTF">2015-12-15T08:06:20Z</dcterms:created>
  <dcterms:modified xsi:type="dcterms:W3CDTF">2015-12-19T11:27:32Z</dcterms:modified>
</cp:coreProperties>
</file>